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1267" r:id="rId3"/>
    <p:sldId id="1268" r:id="rId4"/>
    <p:sldId id="462" r:id="rId5"/>
    <p:sldId id="1234" r:id="rId6"/>
    <p:sldId id="1235" r:id="rId7"/>
    <p:sldId id="1236" r:id="rId8"/>
    <p:sldId id="1237" r:id="rId9"/>
    <p:sldId id="1238" r:id="rId10"/>
    <p:sldId id="1254" r:id="rId11"/>
    <p:sldId id="1255" r:id="rId12"/>
    <p:sldId id="1260" r:id="rId13"/>
    <p:sldId id="1261" r:id="rId14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Громыко" initials="МГ" lastIdx="1" clrIdx="0">
    <p:extLst>
      <p:ext uri="{19B8F6BF-5375-455C-9EA6-DF929625EA0E}">
        <p15:presenceInfo xmlns:p15="http://schemas.microsoft.com/office/powerpoint/2012/main" userId="S-1-5-21-1550027116-1376463256-1133838943-3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9"/>
    <a:srgbClr val="0067B0"/>
    <a:srgbClr val="00519E"/>
    <a:srgbClr val="800000"/>
    <a:srgbClr val="37A12F"/>
    <a:srgbClr val="267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F61C3-C729-4FA5-AD2A-91CC9381FCFD}" type="datetimeFigureOut">
              <a:rPr lang="x-none" smtClean="0"/>
              <a:t>30.03.2026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1D13F-255A-4042-A4F7-38CD25E99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93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3BFB7-AD9E-4B17-8C07-30311A61C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3FC502-3C58-4FB7-A240-20F2F601E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68DC9-1C80-4FD5-B117-BAF6A7C3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56CD4-56BE-4958-8E38-F4174689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79147-E44E-4D40-A112-17CBCE4D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CCC8-0E98-4428-B868-9BC9FF63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67070B-DA33-4001-9B41-52CED8DE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88C42-CB66-4D1D-A02D-C61016ED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AEA95-16CE-43D5-821C-E2D56C6A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C722B-0FC9-4E46-A129-6C736B1A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16FBA-30DE-4559-9B43-FF350A2AF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EC9D8-EFA0-479B-91F3-130CE5F4E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37B74-3EBD-42F1-92DA-9D01D3A5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5E09B-AF7A-42C3-A2FC-3DAA2D6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6FE83-4044-4FDA-87AC-A5A072D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B954D-545D-4B34-9675-21334722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7617-3BB7-4515-AAAF-C21F128F5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AE70D-17F7-4F68-A7AA-BBAC331A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E0CA5-0135-40D5-87FE-1FED1BAB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0F6D6-9E0A-400E-86EF-E36C9EA5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D2C73-165A-41CF-BF49-E1496744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272739-BF1F-498D-954A-0A3C7DD5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31E1-2300-4A18-A44C-1070677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6B1D5-20B2-4B59-9045-9259AB54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2E938-3399-4DBB-BAAB-AB809AAE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D9824-8EE3-4B6C-A290-1CFF13FF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A7F11-17B9-4A26-9F38-508DF9E62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78B47-3EB9-4CF4-A6AF-165C4E97F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032350-AF32-4E63-AD4C-A08B9CBF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F2D9C4-D5C4-44D6-B662-D71BAD29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D7C163-E92A-4A1A-B0B9-89A9D4A2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EACCB-6D4B-4499-A02F-E9592127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C771D-633F-4050-8158-95278D5B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06E5CD-E283-4A8D-93EA-48A999DB7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E1E3A6-B609-48D6-9393-D10564B51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E2668D-FD26-4C93-BB48-EA28937C5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E59B63-62C6-4361-95A1-746D5932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F6D695-D007-4ACE-8D61-EA7CED2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C7C74C-DE27-43AD-B239-2597647F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3AC30-F158-45A6-B768-6ED7EE88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F72D0A-4510-4623-ACEA-A4ADAA4C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4616EF-2FD3-4849-AE92-35811C86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117331-D9F9-42AF-BDC5-50AA55B3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AF3D49-838C-425F-A195-A2E025AE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51C586-E54B-4FF0-A6BD-71732268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61633-9E46-4E81-A716-87E5FCE9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00E61-D9A7-4338-9162-654C1E65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9B5DB-0053-4121-84A2-06D67549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C09E7F-69EB-4745-BA96-39F9C5987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29B54-13F4-48A5-866B-39879A9B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0F693F-B0EC-437B-A960-605D9B32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33B003-A8ED-419F-AF84-E74EA68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2E7B3-93B3-4E5A-9322-852A8527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3E6DAD-8CFC-4BCB-87F0-625655CC5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7073B0-4775-471D-A164-35C8ED650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99ECE5-5AC3-4492-841D-7A8835CD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56536-3A13-412E-8895-6A720785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483C8-8EA6-4655-98E8-3A2BA598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64000"/>
              </a:schemeClr>
            </a:gs>
            <a:gs pos="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4095C-F415-4AF5-A89B-24EC0CDC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3A12A-547C-4288-A77D-F546DD2E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3F555-C973-4950-A747-E73BF1B2B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757D-DB82-4E49-AB9B-999CF6D6AD2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2A4C1-EEFB-4E02-ACEF-3B81CB644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24762-710A-4CEE-84BA-80DDF50AB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3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621137"/>
            <a:ext cx="12192000" cy="236863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atin typeface="Georgia" panose="02040502050405020303" pitchFamily="18" charset="0"/>
              </a:rPr>
              <a:t>Академия образования</a:t>
            </a:r>
            <a:r>
              <a:rPr lang="ru-RU" dirty="0">
                <a:latin typeface="Georgia" panose="02040502050405020303" pitchFamily="18" charset="0"/>
              </a:rPr>
              <a:t>,   г. Минск,   Республика Беларусь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00" y="148926"/>
            <a:ext cx="1130301" cy="1130301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60F5D06-9A2F-4AC8-BAB0-7A4FDB6A4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686" y="414269"/>
            <a:ext cx="9673603" cy="1388832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не стать жертвой </a:t>
            </a:r>
            <a:r>
              <a:rPr lang="ru-RU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кибервымогательства</a:t>
            </a:r>
            <a:endParaRPr lang="x-none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981EF9-789E-4961-A573-B228571C1B68}"/>
              </a:ext>
            </a:extLst>
          </p:cNvPr>
          <p:cNvSpPr/>
          <p:nvPr/>
        </p:nvSpPr>
        <p:spPr>
          <a:xfrm>
            <a:off x="6775374" y="4880470"/>
            <a:ext cx="462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0DE396-2166-4064-B6D4-6A2187FF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77" y="2371074"/>
            <a:ext cx="5999860" cy="40726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3F080D-E6CA-41C5-9EC7-E693226E8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374" y="2897436"/>
            <a:ext cx="4921014" cy="26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BA59C07E-002C-4290-A60A-EAB8865A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067" y="309527"/>
            <a:ext cx="8946597" cy="1089615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Запомните! Настройки </a:t>
            </a:r>
            <a:r>
              <a:rPr lang="ru-RU" altLang="ru-RU" sz="32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iPhone</a:t>
            </a:r>
            <a:r>
              <a:rPr lang="ru-RU" alt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не для игр! 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77B86F6-8511-41CD-8BB4-8CDAE6798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48" y="1740665"/>
            <a:ext cx="10321454" cy="4565244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361950" algn="ctr">
              <a:buNone/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никогда и не под каким предлогом не входите на своем мобильном устройстве в чужую учетную запись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даже если вас об этом просит друг и тем более - незнакомый человек из интернета; </a:t>
            </a:r>
          </a:p>
          <a:p>
            <a:pPr marL="0" indent="361950" algn="ctr"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никому не сообщайте ваши логин и пароль от аккаунта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361950" algn="ctr"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 переходите по неизвестным ссылкам, пересланным вам незнакомым человеком; </a:t>
            </a:r>
          </a:p>
          <a:p>
            <a:pPr marL="0" indent="361950" algn="ctr"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вводите на посторонних сайтах свои логин и пароль от аккаунта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iCloud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4C08E6-5825-44B3-9EF9-D83CAA8C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1EC6-A496-4C50-932C-2C71DC9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9332536" cy="872169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ПРАВИЛА ЦИФРОВОЙ БЕЗОПАСНОСТИ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2FFDA78-FFF5-4DFB-8A50-31D6AFA3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63" y="1024569"/>
            <a:ext cx="8449937" cy="5581415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361950" algn="just">
              <a:buNone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Личная информация – под замком</a:t>
            </a:r>
          </a:p>
          <a:p>
            <a:pPr marL="0" indent="361950" algn="just">
              <a:buNone/>
              <a:defRPr/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адрес, телефон, номер школы, фотодокументов и геолокация не для посторонних</a:t>
            </a:r>
          </a:p>
          <a:p>
            <a:pPr marL="0" indent="361950" algn="just">
              <a:buNone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Пароль – это ключ от дома.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Пароль нельзя никому говорить (даже друзьям), писать на стикерах. Используйте сложные комбинации и включите двухфакторную аутентификацию везде, где можно.</a:t>
            </a:r>
          </a:p>
          <a:p>
            <a:pPr marL="0" indent="361950" algn="just">
              <a:buNone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«Бесплатный сыр» - это ловушка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>
              <a:buNone/>
              <a:defRPr/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привязывайте банковские карты к аккаунтам. «Бесплатные валюты в играх», «Выигрыши в лотереях» и «Проверка вирусов» - это чаще всего обман.</a:t>
            </a:r>
          </a:p>
          <a:p>
            <a:pPr marL="0" indent="361950" algn="just">
              <a:buNone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Незнакомец в сети = Незнакомец на улице</a:t>
            </a:r>
          </a:p>
          <a:p>
            <a:pPr marL="0" indent="361950" algn="just">
              <a:buNone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Доверие важнее страха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Главное правило: «Если ты попал в беду, расскажи родителям, учителю. Страх наказания заставляет иногда детей скрывать проблемы, но не решать их.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8E13C-5071-4A81-BAD0-F8DA299A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CF68D-5AF3-40D4-B2C9-B4182A8DC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240" y="3236755"/>
            <a:ext cx="2810280" cy="1634490"/>
          </a:xfrm>
          <a:prstGeom prst="rect">
            <a:avLst/>
          </a:prstGeom>
          <a:ln>
            <a:solidFill>
              <a:srgbClr val="0071B9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0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BA59C07E-002C-4290-A60A-EAB8865A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309527"/>
            <a:ext cx="9749928" cy="982894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киберпреступления в Беларуси регулируется Уголовным кодексом</a:t>
            </a:r>
            <a:br>
              <a:rPr lang="ru-RU" alt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также статьями о хищениях (ст. 212)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41CB18AD-1986-4D90-97D0-83725E6CC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4025" y="5115077"/>
            <a:ext cx="2512506" cy="15258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4C08E6-5825-44B3-9EF9-D83CAA8C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08CC3D-CA10-4A04-81CD-EDA3FDC2DC90}"/>
              </a:ext>
            </a:extLst>
          </p:cNvPr>
          <p:cNvSpPr/>
          <p:nvPr/>
        </p:nvSpPr>
        <p:spPr>
          <a:xfrm>
            <a:off x="701407" y="1388125"/>
            <a:ext cx="9103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виды киберпреступлений и наказания (УК РБ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Хищение путем модификации компьютерной информации (ст. 212):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(фишинг, кража денег с карт). Наказывается штрафом, арестом, ограничением свободы (до 3 лет) или лишением свободы (до 12 лет в зависимости от части статьи).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Несанкционированный доступ к информации (ст. 349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): Взлом почты, соцсетей. Штраф, арест, ограничение/лишение свободы до 2 лет.</a:t>
            </a:r>
          </a:p>
          <a:p>
            <a:pPr lvl="0" algn="just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Модификация компьютерной информации (ст. 350):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Умышленное изменение данных — до 3 лет, при повторном нарушении — до 5 лет.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(ст. 354):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Разработка, использование или распространение вирусов — до 10 лет лишения свободы.</a:t>
            </a:r>
          </a:p>
          <a:p>
            <a:pPr algn="just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Важные нюансы: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несовершеннолетних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14 лет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наступает ответственность за хищения (ст. 212), несанкционированный доступ (ст. 349) и распространение вредоносных программ (ст. 354).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Оскорбление и клевета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В интернете — до 2 лет лишения свободы (ст. 188 УК).</a:t>
            </a:r>
          </a:p>
          <a:p>
            <a:pPr algn="just"/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Сваттинг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(ложные вызовы):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по ст. 340 УК, до 7 лет лишения свободы.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1EC6-A496-4C50-932C-2C71DC9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1" y="252017"/>
            <a:ext cx="9418834" cy="872258"/>
          </a:xfr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НЕ ДАЙ СЕБЯ ОБМАНУТЬ 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FAD271-A238-477A-9BE3-ED45A05DF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380" y="1356095"/>
            <a:ext cx="5370355" cy="3356472"/>
          </a:xfrm>
          <a:prstGeom prst="rect">
            <a:avLst/>
          </a:prstGeom>
          <a:ln>
            <a:solidFill>
              <a:srgbClr val="00519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8E13C-5071-4A81-BAD0-F8DA299AE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453413-CF56-4926-B939-E4DE7C25A4F5}"/>
              </a:ext>
            </a:extLst>
          </p:cNvPr>
          <p:cNvSpPr/>
          <p:nvPr/>
        </p:nvSpPr>
        <p:spPr>
          <a:xfrm>
            <a:off x="1861851" y="5034708"/>
            <a:ext cx="9155016" cy="1211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0ABC9-E529-4426-BC1E-4087431B5DFF}"/>
              </a:ext>
            </a:extLst>
          </p:cNvPr>
          <p:cNvSpPr txBox="1"/>
          <p:nvPr/>
        </p:nvSpPr>
        <p:spPr>
          <a:xfrm>
            <a:off x="2093205" y="4932750"/>
            <a:ext cx="8923662" cy="107721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ru-RU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7930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00" y="148926"/>
            <a:ext cx="1130301" cy="1130301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60F5D06-9A2F-4AC8-BAB0-7A4FDB6A4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501" y="652749"/>
            <a:ext cx="8571916" cy="5552502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Киберпреступления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это противоправные деяния, совершаемые с использованием компьютеров, сетей или цифровых устройств для получения финансовой выгоды, кражи данных или нарушения работы систем.</a:t>
            </a:r>
            <a:b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Кибервымогательство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это вид киберпреступлений, при котором злоумышленники блокируют доступ к компьютерным данным, угрожают их уничтожением или публичным раскрытием, требуя выкуп за восстановление доступа или неразглашение информации.</a:t>
            </a:r>
            <a:endParaRPr lang="x-none" sz="33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4174DD-23EA-4A06-9864-105650C5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060" y="2820843"/>
            <a:ext cx="2890987" cy="1871863"/>
          </a:xfrm>
          <a:prstGeom prst="rect">
            <a:avLst/>
          </a:prstGeom>
          <a:ln>
            <a:solidFill>
              <a:srgbClr val="00519E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99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00" y="148926"/>
            <a:ext cx="1130301" cy="1130301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60F5D06-9A2F-4AC8-BAB0-7A4FDB6A4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501" y="374573"/>
            <a:ext cx="8175310" cy="6048261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КИБЕРВЫМОГАТЕЛЬСТВ</a:t>
            </a:r>
            <a:b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9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900" b="1" dirty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вязаны с блокированием, модификацией или уничтожением компьютерной информации</a:t>
            </a:r>
            <a:r>
              <a:rPr lang="ru-RU" sz="2900" dirty="0">
                <a:solidFill>
                  <a:srgbClr val="8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этом в подавляющем большинстве случаев отмечается блокирование мобильных устройств </a:t>
            </a:r>
            <a:r>
              <a:rPr lang="ru-RU" sz="29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Apple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посредством входа на них в предоставленную злоумышленниками под благовидными предлогами </a:t>
            </a:r>
            <a:r>
              <a:rPr lang="ru-RU" sz="29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iCloud</a:t>
            </a:r>
            <a:r>
              <a:rPr lang="ru-RU" sz="2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что в последующем позволяет удаленно включить «режим утери» (тем самым заблокировать устройство) либо стереть данные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x-none" sz="2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i?id=3cddda7d83a31adb5022ba541cdb79dbe5551a56-4591612-images-thumbs&amp;n=13">
            <a:extLst>
              <a:ext uri="{FF2B5EF4-FFF2-40B4-BE49-F238E27FC236}">
                <a16:creationId xmlns:a16="http://schemas.microsoft.com/office/drawing/2014/main" id="{BE87AD8B-5A63-4D6F-8077-2A1B8B467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726" y="596464"/>
            <a:ext cx="1862074" cy="3310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9803A4-2030-4123-9CDC-F034EDFBD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434" y="4376559"/>
            <a:ext cx="3351070" cy="1884977"/>
          </a:xfrm>
          <a:prstGeom prst="rect">
            <a:avLst/>
          </a:prstGeom>
          <a:ln>
            <a:solidFill>
              <a:srgbClr val="0067B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044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1EC6-A496-4C50-932C-2C71DC9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565" y="257755"/>
            <a:ext cx="9672808" cy="1284606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altLang="ru-RU" sz="30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Кибервымогательства</a:t>
            </a:r>
            <a:r>
              <a:rPr lang="ru-RU" alt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связаны с угрозой распространения личной информации</a:t>
            </a:r>
            <a:endParaRPr lang="ru-RU" altLang="ru-RU" sz="3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2FFDA78-FFF5-4DFB-8A50-31D6AFA3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65" y="1630495"/>
            <a:ext cx="7735722" cy="4351663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либо иных сведений, которые люди желали сохранить в тайне, преимущественно – фотографий и видеозаписей личного характера, а также иные личные сведения, которые в большинстве случаев потерпевшие самостоятельно пересылали злоумышленникам, полагая, что общаются с потенциальным партнером для знакомства противоположного пола.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8E13C-5071-4A81-BAD0-F8DA299A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  <p:pic>
        <p:nvPicPr>
          <p:cNvPr id="8" name="Рисунок 7" descr="Qué es un ataque de suplantación de identidad? Tipos, tácticas y defensa">
            <a:extLst>
              <a:ext uri="{FF2B5EF4-FFF2-40B4-BE49-F238E27FC236}">
                <a16:creationId xmlns:a16="http://schemas.microsoft.com/office/drawing/2014/main" id="{2A87BDEA-E70E-4D42-9C96-559803E9242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14823" r="10686"/>
          <a:stretch/>
        </p:blipFill>
        <p:spPr bwMode="auto">
          <a:xfrm>
            <a:off x="8482989" y="2512069"/>
            <a:ext cx="3486382" cy="2098266"/>
          </a:xfrm>
          <a:prstGeom prst="rect">
            <a:avLst/>
          </a:prstGeom>
          <a:noFill/>
          <a:ln>
            <a:solidFill>
              <a:srgbClr val="0067B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1EC6-A496-4C50-932C-2C71DC9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9332536" cy="1066800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Связаны с угрозой применения насилия</a:t>
            </a:r>
            <a:r>
              <a:rPr lang="ru-RU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2FFDA78-FFF5-4DFB-8A50-31D6AFA3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64" y="1490480"/>
            <a:ext cx="7373370" cy="4249308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/>
              <a:t> </a:t>
            </a:r>
          </a:p>
          <a:p>
            <a:pPr>
              <a:buNone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Преступники угрожают физической расправой над жертвой или её близкими, включают шантаж, вымогательство,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кибербуллинг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психологическое давление с использованием интернета, направленные на запугивание жертвы и принуждение к действиям, часто с целью получения выгоды.</a:t>
            </a:r>
          </a:p>
          <a:p>
            <a:pPr>
              <a:buNone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8E13C-5071-4A81-BAD0-F8DA299A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7D0465-73DE-4FAE-8285-BAFD0B5D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219" y="2793803"/>
            <a:ext cx="3313502" cy="2076461"/>
          </a:xfrm>
          <a:prstGeom prst="rect">
            <a:avLst/>
          </a:prstGeom>
          <a:ln>
            <a:solidFill>
              <a:srgbClr val="0071B9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18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1EC6-A496-4C50-932C-2C71DC9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715" y="439386"/>
            <a:ext cx="9672809" cy="1140031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предлоги, вынуждающие потерпевших войти на своих устройствах в мошеннический аккаунт</a:t>
            </a:r>
            <a:endParaRPr lang="ru-RU" altLang="ru-RU" sz="3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2FFDA78-FFF5-4DFB-8A50-31D6AFA3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64" y="1579417"/>
            <a:ext cx="8232685" cy="4534943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>
              <a:buNone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Предлог 1. Реклама бесплатных игр и приложений в социальных сетях и мессенджерах. </a:t>
            </a:r>
          </a:p>
          <a:p>
            <a:pPr algn="just">
              <a:buNone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Злоумышленники осуществляют размещение рекламы (чаще всего видеоролик в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TikTok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либо в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Telegram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), в которой указывается бесплатный способ скачать на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iPhone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то или иное приложение (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AyuGram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Telegram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Premium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позволяющие читать удаленные сообщения, забирать «звезды», скрывать статус «онлайн и т.д.), игру («PUBG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Mobile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Standoff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2» и др.) либо мод, получить на свой баланс игровую валюту.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8E13C-5071-4A81-BAD0-F8DA299A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83485-166C-4A55-A703-7E8BA3BA5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118" y="2872150"/>
            <a:ext cx="2867944" cy="1982955"/>
          </a:xfrm>
          <a:prstGeom prst="rect">
            <a:avLst/>
          </a:prstGeom>
          <a:ln>
            <a:solidFill>
              <a:srgbClr val="0071B9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55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1EC6-A496-4C50-932C-2C71DC9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58" y="403760"/>
            <a:ext cx="10550106" cy="708944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Предлог 2. «Сломался телефон».</a:t>
            </a:r>
            <a:endParaRPr lang="ru-RU" altLang="ru-RU" sz="32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2FFDA78-FFF5-4DFB-8A50-31D6AFA3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64" y="1234912"/>
            <a:ext cx="10458093" cy="5219328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266700" algn="just">
              <a:buNone/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Оказание помощи с файлами из облачного хранилища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iCloud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Первоначальная коммуникация злоумышленника и жертвы происходит в приложениях либо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Telegram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-чатах, где мошенник выступает в качестве лица, желающего познакомиться. Затем «новый знакомый» переводит общение в мессенджер, где под различными предлогами (например, сломался телефон и необходимо очень срочно скачать какие-либо файлы: курсовую или важные документы) вынуждает потерпевшего зайти в чужую учетную запись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Apple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на своем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iPhone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Для большего убедительности присылает заранее заготовленные фотографии разбитого телефона, голосовые сообщения и видеозаписи. 	Получив согласие, злоумышленник высылает логин и пароль, а после входа потерпевшим в учетную запись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меняет пароль и включает режим пропажи телефона.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8E13C-5071-4A81-BAD0-F8DA299A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1EC6-A496-4C50-932C-2C71DC9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91886"/>
            <a:ext cx="9332536" cy="843026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Предлог 3. Трудоустройство</a:t>
            </a:r>
            <a:endParaRPr lang="ru-RU" altLang="ru-RU" sz="32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2FFDA78-FFF5-4DFB-8A50-31D6AFA3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31" y="1555668"/>
            <a:ext cx="8538071" cy="4910446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buNone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Злоумышленник осуществляет размещение рекламы в сети Интернет о поиск сотрудника на вакансию, как правило связанную с тестированием мобильных приложений для устройств 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После удачного «прохождения собеседования» жертве предоставляется логин и пароль для входа в якобы корпоративный аккаунт 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который должен использоваться для работы либо загрузки необходимых приложений. </a:t>
            </a:r>
          </a:p>
          <a:p>
            <a:pPr algn="just">
              <a:buNone/>
              <a:defRPr/>
            </a:pP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После входа соискателя на своем 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iPhone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предоставленную учетную запись 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он оказывается в ловушке. Затем происходят события, аналогичные описанным выше.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8E13C-5071-4A81-BAD0-F8DA299A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5024F-3617-414C-B8DF-10C7E65F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387" y="2894441"/>
            <a:ext cx="2633033" cy="2515202"/>
          </a:xfrm>
          <a:prstGeom prst="rect">
            <a:avLst/>
          </a:prstGeom>
          <a:ln>
            <a:solidFill>
              <a:srgbClr val="00519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88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1EC6-A496-4C50-932C-2C71DC98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315" y="398955"/>
            <a:ext cx="9709421" cy="1066800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Предлог 4. Переход по фишинговой ссылке</a:t>
            </a:r>
            <a:endParaRPr lang="ru-RU" altLang="ru-RU" sz="40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2FFDA78-FFF5-4DFB-8A50-31D6AFA3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64" y="1696599"/>
            <a:ext cx="10435472" cy="3525396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449263" algn="just"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«интернет-знакомый» может сбросить ссылку для скачивания приложения, либо входа в облачное хранилище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iCloud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где будет предложено ввести логин и пароль от учетной записи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449263" algn="just">
              <a:buNone/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Данная ссылка будет являться фишинговой (поддельной). Введя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авторизационные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данные своей учетной записи, они сразу же станут известны вымогателю. После смены пароля последний не только заблокирует устройство жертвы, а также получит доступ к его личным данным (фотографии, файлы, заметки,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геопозиция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почта и др.), которые синхронизированы в облачном хранилище.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8E13C-5071-4A81-BAD0-F8DA299A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" y="252017"/>
            <a:ext cx="957253" cy="9828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F188AE-107F-42D8-BC45-E3612742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201" y="4880473"/>
            <a:ext cx="3468016" cy="1734008"/>
          </a:xfrm>
          <a:prstGeom prst="rect">
            <a:avLst/>
          </a:prstGeom>
          <a:ln>
            <a:solidFill>
              <a:srgbClr val="0067B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64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8036</TotalTime>
  <Words>577</Words>
  <Application>Microsoft Office PowerPoint</Application>
  <PresentationFormat>Широкоэкранный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Тема Office</vt:lpstr>
      <vt:lpstr>Как не стать жертвой кибервымогательства</vt:lpstr>
      <vt:lpstr>        Киберпреступления — это противоправные деяния, совершаемые с использованием компьютеров, сетей или цифровых устройств для получения финансовой выгоды, кражи данных или нарушения работы систем.   Кибервымогательство — это вид киберпреступлений, при котором злоумышленники блокируют доступ к компьютерным данным, угрожают их уничтожением или публичным раскрытием, требуя выкуп за восстановление доступа или неразглашение информации.</vt:lpstr>
      <vt:lpstr>  ВИДЫ КИБЕРВЫМОГАТЕЛЬСТВ  1. Связаны с блокированием, модификацией или уничтожением компьютерной информации При этом в подавляющем большинстве случаев отмечается блокирование мобильных устройств Apple посредством входа на них в предоставленную злоумышленниками под благовидными предлогами iCloud, что в последующем позволяет удаленно включить «режим утери» (тем самым заблокировать устройство) либо стереть данные. </vt:lpstr>
      <vt:lpstr>2. Кибервымогательства, связаны с угрозой распространения личной информации</vt:lpstr>
      <vt:lpstr>3. Связаны с угрозой применения насилия </vt:lpstr>
      <vt:lpstr>Основные предлоги, вынуждающие потерпевших войти на своих устройствах в мошеннический аккаунт</vt:lpstr>
      <vt:lpstr>Предлог 2. «Сломался телефон».</vt:lpstr>
      <vt:lpstr>Предлог 3. Трудоустройство</vt:lpstr>
      <vt:lpstr>Предлог 4. Переход по фишинговой ссылке</vt:lpstr>
      <vt:lpstr>Запомните! Настройки iPhone не для игр! </vt:lpstr>
      <vt:lpstr>ПРАВИЛА ЦИФРОВОЙ БЕЗОПАСНОСТИ</vt:lpstr>
      <vt:lpstr>Ответственность за киберпреступления в Беларуси регулируется Уголовным кодексом а также статьями о хищениях (ст. 212)</vt:lpstr>
      <vt:lpstr>НЕ ДАЙ СЕБЯ ОБМАНУТЬ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Мария Громыко</cp:lastModifiedBy>
  <cp:revision>642</cp:revision>
  <cp:lastPrinted>2026-03-17T11:22:16Z</cp:lastPrinted>
  <dcterms:created xsi:type="dcterms:W3CDTF">2018-09-03T20:09:51Z</dcterms:created>
  <dcterms:modified xsi:type="dcterms:W3CDTF">2026-03-30T07:32:56Z</dcterms:modified>
</cp:coreProperties>
</file>